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856" r:id="rId2"/>
    <p:sldId id="958" r:id="rId3"/>
    <p:sldId id="959" r:id="rId4"/>
    <p:sldId id="985" r:id="rId5"/>
    <p:sldId id="986" r:id="rId6"/>
    <p:sldId id="1033" r:id="rId7"/>
    <p:sldId id="1034" r:id="rId8"/>
    <p:sldId id="1031" r:id="rId9"/>
    <p:sldId id="960" r:id="rId10"/>
    <p:sldId id="961" r:id="rId11"/>
    <p:sldId id="962" r:id="rId12"/>
    <p:sldId id="963" r:id="rId13"/>
    <p:sldId id="965" r:id="rId14"/>
    <p:sldId id="964" r:id="rId15"/>
    <p:sldId id="966" r:id="rId16"/>
    <p:sldId id="968" r:id="rId17"/>
    <p:sldId id="967" r:id="rId18"/>
    <p:sldId id="969" r:id="rId19"/>
    <p:sldId id="970" r:id="rId20"/>
    <p:sldId id="971" r:id="rId21"/>
    <p:sldId id="972" r:id="rId22"/>
    <p:sldId id="981" r:id="rId23"/>
    <p:sldId id="983" r:id="rId24"/>
    <p:sldId id="984" r:id="rId25"/>
    <p:sldId id="973" r:id="rId26"/>
    <p:sldId id="974" r:id="rId27"/>
    <p:sldId id="975" r:id="rId28"/>
    <p:sldId id="976" r:id="rId29"/>
    <p:sldId id="978" r:id="rId30"/>
    <p:sldId id="979" r:id="rId31"/>
    <p:sldId id="980" r:id="rId32"/>
    <p:sldId id="987" r:id="rId33"/>
    <p:sldId id="988" r:id="rId34"/>
    <p:sldId id="989" r:id="rId35"/>
    <p:sldId id="990" r:id="rId36"/>
    <p:sldId id="991" r:id="rId37"/>
    <p:sldId id="992" r:id="rId38"/>
    <p:sldId id="993" r:id="rId39"/>
    <p:sldId id="994" r:id="rId40"/>
    <p:sldId id="995" r:id="rId41"/>
    <p:sldId id="996" r:id="rId42"/>
    <p:sldId id="999" r:id="rId43"/>
    <p:sldId id="998" r:id="rId44"/>
    <p:sldId id="1035" r:id="rId45"/>
    <p:sldId id="1000" r:id="rId46"/>
    <p:sldId id="1001" r:id="rId47"/>
    <p:sldId id="1003" r:id="rId48"/>
    <p:sldId id="1004" r:id="rId49"/>
    <p:sldId id="1005" r:id="rId50"/>
    <p:sldId id="1006" r:id="rId51"/>
    <p:sldId id="1002" r:id="rId52"/>
    <p:sldId id="1007" r:id="rId53"/>
    <p:sldId id="1008" r:id="rId54"/>
    <p:sldId id="1009" r:id="rId55"/>
    <p:sldId id="1010" r:id="rId56"/>
    <p:sldId id="1011" r:id="rId57"/>
    <p:sldId id="1012" r:id="rId58"/>
    <p:sldId id="1014" r:id="rId59"/>
    <p:sldId id="1015" r:id="rId60"/>
    <p:sldId id="1016" r:id="rId61"/>
    <p:sldId id="1017" r:id="rId62"/>
    <p:sldId id="1018" r:id="rId63"/>
    <p:sldId id="1019" r:id="rId64"/>
    <p:sldId id="1020" r:id="rId65"/>
    <p:sldId id="1021" r:id="rId66"/>
    <p:sldId id="1022" r:id="rId67"/>
    <p:sldId id="1023" r:id="rId68"/>
    <p:sldId id="1024" r:id="rId69"/>
    <p:sldId id="1025" r:id="rId70"/>
    <p:sldId id="1026" r:id="rId71"/>
    <p:sldId id="1027" r:id="rId72"/>
    <p:sldId id="1028" r:id="rId73"/>
    <p:sldId id="1029" r:id="rId74"/>
    <p:sldId id="1030" r:id="rId75"/>
  </p:sldIdLst>
  <p:sldSz cx="9144000" cy="6858000" type="letter"/>
  <p:notesSz cx="6858000" cy="91440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8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2">
          <p15:clr>
            <a:srgbClr val="A4A3A4"/>
          </p15:clr>
        </p15:guide>
        <p15:guide id="2" pos="216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0078"/>
    <a:srgbClr val="FB012B"/>
    <a:srgbClr val="00DEC9"/>
    <a:srgbClr val="C0C0C0"/>
    <a:srgbClr val="DDDDDD"/>
    <a:srgbClr val="DAE3F6"/>
    <a:srgbClr val="2D69B5"/>
    <a:srgbClr val="2D7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40" autoAdjust="0"/>
    <p:restoredTop sz="91383" autoAdjust="0"/>
  </p:normalViewPr>
  <p:slideViewPr>
    <p:cSldViewPr snapToGrid="0">
      <p:cViewPr varScale="1">
        <p:scale>
          <a:sx n="64" d="100"/>
          <a:sy n="64" d="100"/>
        </p:scale>
        <p:origin x="595" y="67"/>
      </p:cViewPr>
      <p:guideLst>
        <p:guide orient="horz" pos="888"/>
        <p:guide pos="28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5235"/>
    </p:cViewPr>
  </p:sorterViewPr>
  <p:notesViewPr>
    <p:cSldViewPr snapToGrid="0">
      <p:cViewPr>
        <p:scale>
          <a:sx n="66" d="100"/>
          <a:sy n="66" d="100"/>
        </p:scale>
        <p:origin x="-1368" y="-60"/>
      </p:cViewPr>
      <p:guideLst>
        <p:guide orient="horz" pos="2882"/>
        <p:guide pos="216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t" anchorCtr="0" compatLnSpc="1">
            <a:prstTxWarp prst="textNoShape">
              <a:avLst/>
            </a:prstTxWarp>
          </a:bodyPr>
          <a:lstStyle>
            <a:lvl1pPr algn="l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3387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t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fld id="{7DAC715B-6E1C-4765-B744-169DA56FED1F}" type="datetime1">
              <a:rPr lang="en-US"/>
              <a:pPr/>
              <a:t>10/20/2022</a:t>
            </a:fld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91563"/>
            <a:ext cx="2973388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b" anchorCtr="0" compatLnSpc="1">
            <a:prstTxWarp prst="textNoShape">
              <a:avLst/>
            </a:prstTxWarp>
          </a:bodyPr>
          <a:lstStyle>
            <a:lvl1pPr algn="l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91563"/>
            <a:ext cx="297338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b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fld id="{0789A310-CE5C-438D-A5BD-CFDAA13B96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8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9501188" y="28575"/>
            <a:ext cx="295275" cy="12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11225">
              <a:spcBef>
                <a:spcPct val="0"/>
              </a:spcBef>
              <a:defRPr sz="800" b="0"/>
            </a:lvl1pPr>
          </a:lstStyle>
          <a:p>
            <a:endParaRPr lang="de-DE"/>
          </a:p>
        </p:txBody>
      </p:sp>
      <p:sp>
        <p:nvSpPr>
          <p:cNvPr id="5127" name="pg num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9250363" y="8780463"/>
            <a:ext cx="546100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11225">
              <a:spcBef>
                <a:spcPct val="0"/>
              </a:spcBef>
              <a:defRPr sz="1200" b="0"/>
            </a:lvl1pPr>
          </a:lstStyle>
          <a:p>
            <a:fld id="{A632184F-773D-4000-A826-9242D715C55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137" name="McK Separator" hidden="1"/>
          <p:cNvSpPr>
            <a:spLocks noChangeShapeType="1"/>
          </p:cNvSpPr>
          <p:nvPr/>
        </p:nvSpPr>
        <p:spPr bwMode="auto">
          <a:xfrm>
            <a:off x="822325" y="1387475"/>
            <a:ext cx="524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9" name="Rectangle 1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08000" y="131763"/>
            <a:ext cx="5764213" cy="43227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sp>
      <p:sp>
        <p:nvSpPr>
          <p:cNvPr id="5140" name="Rectangle 2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04863" y="4767263"/>
            <a:ext cx="76962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0323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lnSpc>
        <a:spcPct val="90000"/>
      </a:lnSpc>
      <a:spcBef>
        <a:spcPct val="3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381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571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762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g num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249E9-A03B-4A00-9BC5-24FA5C40D576}" type="slidenum">
              <a:rPr lang="en-US"/>
              <a:pPr/>
              <a:t>0</a:t>
            </a:fld>
            <a:endParaRPr lang="en-US"/>
          </a:p>
        </p:txBody>
      </p:sp>
      <p:sp>
        <p:nvSpPr>
          <p:cNvPr id="107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9588" y="131763"/>
            <a:ext cx="5764212" cy="4322762"/>
          </a:xfrm>
          <a:ln/>
        </p:spPr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16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6" name="Picture 1068" descr="McK_logotype_pos_black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8100" y="576263"/>
            <a:ext cx="2054225" cy="225425"/>
          </a:xfrm>
          <a:prstGeom prst="rect">
            <a:avLst/>
          </a:prstGeom>
          <a:noFill/>
        </p:spPr>
      </p:pic>
      <p:sp>
        <p:nvSpPr>
          <p:cNvPr id="13316" name="doc id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693988" y="2757488"/>
            <a:ext cx="5129212" cy="36512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693988" y="3962400"/>
            <a:ext cx="5129212" cy="2127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3354" name="McK Title Elements"/>
          <p:cNvGrpSpPr>
            <a:grpSpLocks/>
          </p:cNvGrpSpPr>
          <p:nvPr/>
        </p:nvGrpSpPr>
        <p:grpSpPr bwMode="auto">
          <a:xfrm>
            <a:off x="2693988" y="2182813"/>
            <a:ext cx="5129212" cy="4602162"/>
            <a:chOff x="1663" y="1348"/>
            <a:chExt cx="3167" cy="2841"/>
          </a:xfrm>
        </p:grpSpPr>
        <p:sp>
          <p:nvSpPr>
            <p:cNvPr id="13331" name="McK Confidential" hidden="1"/>
            <p:cNvSpPr txBox="1">
              <a:spLocks noChangeArrowheads="1"/>
            </p:cNvSpPr>
            <p:nvPr userDrawn="1"/>
          </p:nvSpPr>
          <p:spPr bwMode="auto">
            <a:xfrm>
              <a:off x="1663" y="1348"/>
              <a:ext cx="93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VERTRAULICH</a:t>
              </a:r>
            </a:p>
          </p:txBody>
        </p:sp>
        <p:sp>
          <p:nvSpPr>
            <p:cNvPr id="13332" name="McK Document" hidden="1"/>
            <p:cNvSpPr txBox="1">
              <a:spLocks noChangeArrowheads="1"/>
            </p:cNvSpPr>
            <p:nvPr userDrawn="1"/>
          </p:nvSpPr>
          <p:spPr bwMode="auto">
            <a:xfrm>
              <a:off x="1663" y="3049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Dokument</a:t>
              </a:r>
            </a:p>
          </p:txBody>
        </p:sp>
        <p:sp>
          <p:nvSpPr>
            <p:cNvPr id="13333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16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Date</a:t>
              </a:r>
            </a:p>
          </p:txBody>
        </p:sp>
        <p:sp>
          <p:nvSpPr>
            <p:cNvPr id="13334" name="McK Disclaimer" hidden="1"/>
            <p:cNvSpPr>
              <a:spLocks noChangeArrowheads="1"/>
            </p:cNvSpPr>
            <p:nvPr userDrawn="1">
              <p:custDataLst>
                <p:tags r:id="rId1"/>
              </p:custDataLst>
            </p:nvPr>
          </p:nvSpPr>
          <p:spPr bwMode="auto">
            <a:xfrm>
              <a:off x="1663" y="3673"/>
              <a:ext cx="2970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820738" eaLnBrk="0" hangingPunct="0">
                <a:spcBef>
                  <a:spcPct val="0"/>
                </a:spcBef>
              </a:pPr>
              <a:r>
                <a:rPr lang="en-US" sz="900" b="0"/>
                <a:t>Dieser Bericht ist ausschließlich für Mitarbeiter des Klienten bestimmt. Die Verteilung, Zitierung und Vervielfältigung – auch auszugsweise – zum Zwecke der Weitergabe an </a:t>
              </a:r>
              <a:br>
                <a:rPr lang="en-US" sz="900" b="0"/>
              </a:br>
              <a:r>
                <a:rPr lang="en-US" sz="900" b="0"/>
                <a:t>Dritte ist nur mit vorheriger schriftlicher Zustimmung von McKinsey &amp; Company gestattet.</a:t>
              </a:r>
              <a:br>
                <a:rPr lang="en-US" sz="900" b="0"/>
              </a:br>
              <a:r>
                <a:rPr lang="en-US" sz="900" b="0"/>
                <a:t>Die hier zusammengefassten Texte und Grafiken wurden von McKinsey &amp; Company im Rahmen einer Präsentation eingesetzt; sie stellen keine vollständige Dokumentation der Veranstaltung dar.</a:t>
              </a:r>
            </a:p>
          </p:txBody>
        </p:sp>
      </p:grpSp>
      <p:sp>
        <p:nvSpPr>
          <p:cNvPr id="13348" name="Rectangle 1060"/>
          <p:cNvSpPr>
            <a:spLocks noChangeArrowheads="1"/>
          </p:cNvSpPr>
          <p:nvPr/>
        </p:nvSpPr>
        <p:spPr bwMode="auto">
          <a:xfrm>
            <a:off x="6388100" y="933450"/>
            <a:ext cx="1419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933450" eaLnBrk="0" hangingPunct="0">
              <a:spcBef>
                <a:spcPct val="0"/>
              </a:spcBef>
            </a:pPr>
            <a:r>
              <a:rPr lang="en-US" sz="900"/>
              <a:t>Copyright 2001</a:t>
            </a:r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83814-E2BB-4C8E-909A-7E1DD120FB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300" y="234950"/>
            <a:ext cx="2197100" cy="228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234950"/>
            <a:ext cx="6443662" cy="228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7789B0-8D61-4C00-B7AC-CF8C22530C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88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2238" y="1298575"/>
            <a:ext cx="8793162" cy="122237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620125" y="36513"/>
            <a:ext cx="295275" cy="122237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643688"/>
            <a:ext cx="1905000" cy="182562"/>
          </a:xfrm>
        </p:spPr>
        <p:txBody>
          <a:bodyPr/>
          <a:lstStyle>
            <a:lvl1pPr>
              <a:defRPr/>
            </a:lvl1pPr>
          </a:lstStyle>
          <a:p>
            <a:fld id="{668D8EAB-A523-4BEE-BF0C-2861E70A59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3E32A1-09B7-4C1C-B0A0-08163D90A1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81C0EFA-C03E-4277-874F-29949C03C9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1298575"/>
            <a:ext cx="4319587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225" y="1298575"/>
            <a:ext cx="4321175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B3DFF9-4B26-4D27-939B-7CB3FE961A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F87C05-814A-4A76-8BCF-90A1C3499E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B9A6F1-46A1-49F9-A22A-C5D2EC32C5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DFAEEB-3857-405E-A1A7-BCE9084F70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135052-BAF0-44EF-919D-CC86BAD73B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01E792-D8C7-4C32-B22F-51D2B1A07A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doc id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20125" y="36513"/>
            <a:ext cx="2952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2813">
              <a:spcBef>
                <a:spcPct val="0"/>
              </a:spcBef>
              <a:defRPr sz="800" b="0">
                <a:solidFill>
                  <a:srgbClr val="000000"/>
                </a:solidFill>
              </a:defRPr>
            </a:lvl1pPr>
          </a:lstStyle>
          <a:p>
            <a:endParaRPr lang="de-DE"/>
          </a:p>
        </p:txBody>
      </p:sp>
      <p:sp>
        <p:nvSpPr>
          <p:cNvPr id="1030" name="pg num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43688"/>
            <a:ext cx="1905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2813">
              <a:spcBef>
                <a:spcPct val="0"/>
              </a:spcBef>
              <a:defRPr sz="1200" b="0">
                <a:solidFill>
                  <a:srgbClr val="000000"/>
                </a:solidFill>
              </a:defRPr>
            </a:lvl1pPr>
          </a:lstStyle>
          <a:p>
            <a:fld id="{1CDDB7EC-155D-49CB-98A3-52828F38466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2238" y="234950"/>
            <a:ext cx="87931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1298575"/>
            <a:ext cx="8793162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96" name="McK Slide Elements"/>
          <p:cNvGrpSpPr>
            <a:grpSpLocks/>
          </p:cNvGrpSpPr>
          <p:nvPr/>
        </p:nvGrpSpPr>
        <p:grpSpPr bwMode="auto">
          <a:xfrm>
            <a:off x="122238" y="542925"/>
            <a:ext cx="8793162" cy="6288088"/>
            <a:chOff x="77" y="342"/>
            <a:chExt cx="5539" cy="3961"/>
          </a:xfrm>
        </p:grpSpPr>
        <p:sp>
          <p:nvSpPr>
            <p:cNvPr id="1032" name="McK Measure" hidden="1"/>
            <p:cNvSpPr txBox="1">
              <a:spLocks noChangeArrowheads="1"/>
            </p:cNvSpPr>
            <p:nvPr userDrawn="1"/>
          </p:nvSpPr>
          <p:spPr bwMode="auto">
            <a:xfrm>
              <a:off x="77" y="342"/>
              <a:ext cx="553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12813">
                <a:spcBef>
                  <a:spcPct val="0"/>
                </a:spcBef>
              </a:pPr>
              <a:r>
                <a:rPr lang="en-US" b="0"/>
                <a:t>Unit of measure</a:t>
              </a:r>
            </a:p>
          </p:txBody>
        </p:sp>
        <p:sp>
          <p:nvSpPr>
            <p:cNvPr id="1033" name="McK Footnote" hidden="1"/>
            <p:cNvSpPr txBox="1">
              <a:spLocks noChangeArrowheads="1"/>
            </p:cNvSpPr>
            <p:nvPr userDrawn="1"/>
          </p:nvSpPr>
          <p:spPr bwMode="auto">
            <a:xfrm>
              <a:off x="81" y="4045"/>
              <a:ext cx="5249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585788" indent="-585788" algn="l" defTabSz="912813">
                <a:spcBef>
                  <a:spcPct val="0"/>
                </a:spcBef>
                <a:tabLst>
                  <a:tab pos="544513" algn="r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	*	Footnote</a:t>
              </a:r>
            </a:p>
            <a:p>
              <a:pPr marL="585788" indent="-585788" algn="l" defTabSz="912813">
                <a:spcBef>
                  <a:spcPct val="20000"/>
                </a:spcBef>
                <a:tabLst>
                  <a:tab pos="544513" algn="r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	Quelle:	Source</a:t>
              </a:r>
            </a:p>
          </p:txBody>
        </p:sp>
      </p:grpSp>
      <p:grpSp>
        <p:nvGrpSpPr>
          <p:cNvPr id="1082" name="McK Legende" hidden="1"/>
          <p:cNvGrpSpPr>
            <a:grpSpLocks/>
          </p:cNvGrpSpPr>
          <p:nvPr/>
        </p:nvGrpSpPr>
        <p:grpSpPr bwMode="auto">
          <a:xfrm>
            <a:off x="7839075" y="700088"/>
            <a:ext cx="1081088" cy="696912"/>
            <a:chOff x="4839" y="432"/>
            <a:chExt cx="668" cy="430"/>
          </a:xfrm>
        </p:grpSpPr>
        <p:sp>
          <p:nvSpPr>
            <p:cNvPr id="1067" name="Rectangle 43" hidden="1"/>
            <p:cNvSpPr>
              <a:spLocks noChangeArrowheads="1"/>
            </p:cNvSpPr>
            <p:nvPr/>
          </p:nvSpPr>
          <p:spPr bwMode="auto">
            <a:xfrm>
              <a:off x="4839" y="445"/>
              <a:ext cx="227" cy="1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  <p:sp>
          <p:nvSpPr>
            <p:cNvPr id="1068" name="Rectangle 44" hidden="1"/>
            <p:cNvSpPr>
              <a:spLocks noChangeArrowheads="1"/>
            </p:cNvSpPr>
            <p:nvPr/>
          </p:nvSpPr>
          <p:spPr bwMode="auto">
            <a:xfrm>
              <a:off x="5135" y="432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69" name="Rectangle 45" hidden="1"/>
            <p:cNvSpPr>
              <a:spLocks noChangeArrowheads="1"/>
            </p:cNvSpPr>
            <p:nvPr/>
          </p:nvSpPr>
          <p:spPr bwMode="auto">
            <a:xfrm>
              <a:off x="5135" y="580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70" name="Rectangle 46" hidden="1"/>
            <p:cNvSpPr>
              <a:spLocks noChangeArrowheads="1"/>
            </p:cNvSpPr>
            <p:nvPr/>
          </p:nvSpPr>
          <p:spPr bwMode="auto">
            <a:xfrm>
              <a:off x="5135" y="728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71" name="Rectangle 47" hidden="1"/>
            <p:cNvSpPr>
              <a:spLocks noChangeArrowheads="1"/>
            </p:cNvSpPr>
            <p:nvPr/>
          </p:nvSpPr>
          <p:spPr bwMode="auto">
            <a:xfrm>
              <a:off x="4839" y="595"/>
              <a:ext cx="227" cy="11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  <p:sp>
          <p:nvSpPr>
            <p:cNvPr id="1072" name="Rectangle 48" hidden="1"/>
            <p:cNvSpPr>
              <a:spLocks noChangeArrowheads="1"/>
            </p:cNvSpPr>
            <p:nvPr/>
          </p:nvSpPr>
          <p:spPr bwMode="auto">
            <a:xfrm>
              <a:off x="4839" y="738"/>
              <a:ext cx="227" cy="11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zoom/>
    <p:sndAc>
      <p:endSnd/>
    </p:sndAc>
  </p:transition>
  <p:hf hdr="0" ftr="0" dt="0"/>
  <p:txStyles>
    <p:titleStyle>
      <a:lvl1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algn="l" defTabSz="912813" rtl="0" fontAlgn="base">
        <a:spcBef>
          <a:spcPct val="0"/>
        </a:spcBef>
        <a:spcAft>
          <a:spcPct val="0"/>
        </a:spcAft>
        <a:buSzPct val="120000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47638" indent="-146050" algn="l" defTabSz="912813" rtl="0" fontAlgn="base">
        <a:spcBef>
          <a:spcPct val="0"/>
        </a:spcBef>
        <a:spcAft>
          <a:spcPct val="0"/>
        </a:spcAft>
        <a:buSzPct val="120000"/>
        <a:buChar char="•"/>
        <a:defRPr sz="1600">
          <a:solidFill>
            <a:schemeClr val="tx1"/>
          </a:solidFill>
          <a:latin typeface="+mn-lt"/>
        </a:defRPr>
      </a:lvl2pPr>
      <a:lvl3pPr marL="301625" indent="-152400" algn="l" defTabSz="912813" rtl="0" fontAlgn="base">
        <a:spcBef>
          <a:spcPct val="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3pPr>
      <a:lvl4pPr marL="441325" indent="-138113" algn="l" defTabSz="912813" rtl="0" fontAlgn="base">
        <a:spcBef>
          <a:spcPct val="0"/>
        </a:spcBef>
        <a:spcAft>
          <a:spcPct val="0"/>
        </a:spcAft>
        <a:buSzPct val="89000"/>
        <a:buChar char="•"/>
        <a:defRPr sz="1600">
          <a:solidFill>
            <a:schemeClr val="tx1"/>
          </a:solidFill>
          <a:latin typeface="+mn-lt"/>
        </a:defRPr>
      </a:lvl4pPr>
      <a:lvl5pPr marL="5937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5pPr>
      <a:lvl6pPr marL="10509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6pPr>
      <a:lvl7pPr marL="15081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7pPr>
      <a:lvl8pPr marL="19653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8pPr>
      <a:lvl9pPr marL="24225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9.emf"/><Relationship Id="rId4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png"/><Relationship Id="rId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6.png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1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5.png"/><Relationship Id="rId4" Type="http://schemas.openxmlformats.org/officeDocument/2006/relationships/image" Target="../media/image3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4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4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6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3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17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EFBA6B-8A48-446C-8018-7426BB72D1CE}" type="slidenum">
              <a:rPr lang="en-US"/>
              <a:pPr/>
              <a:t>0</a:t>
            </a:fld>
            <a:endParaRPr lang="en-US"/>
          </a:p>
        </p:txBody>
      </p:sp>
      <p:sp>
        <p:nvSpPr>
          <p:cNvPr id="1074178" name="Rectangle 2"/>
          <p:cNvSpPr>
            <a:spLocks noChangeArrowheads="1"/>
          </p:cNvSpPr>
          <p:nvPr/>
        </p:nvSpPr>
        <p:spPr bwMode="invGray">
          <a:xfrm>
            <a:off x="1131888" y="914401"/>
            <a:ext cx="6889750" cy="4422207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8352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80" name="Rectangle 4"/>
          <p:cNvSpPr>
            <a:spLocks noChangeArrowheads="1"/>
          </p:cNvSpPr>
          <p:nvPr/>
        </p:nvSpPr>
        <p:spPr bwMode="auto">
          <a:xfrm>
            <a:off x="7331075" y="0"/>
            <a:ext cx="1611313" cy="2190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81" name="Rectangle 5"/>
          <p:cNvSpPr>
            <a:spLocks noChangeArrowheads="1"/>
          </p:cNvSpPr>
          <p:nvPr/>
        </p:nvSpPr>
        <p:spPr bwMode="auto">
          <a:xfrm>
            <a:off x="8348663" y="6567488"/>
            <a:ext cx="795337" cy="2905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32121" y="1627633"/>
            <a:ext cx="7314210" cy="136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1022" rIns="82045" bIns="41022">
            <a:spAutoFit/>
          </a:bodyPr>
          <a:lstStyle/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MARKETING ANALYTICS I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1200" dirty="0" smtClean="0">
              <a:solidFill>
                <a:schemeClr val="tx2"/>
              </a:solidFill>
            </a:endParaRP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SESSION 15:  FORECASTING </a:t>
            </a:r>
          </a:p>
        </p:txBody>
      </p:sp>
      <p:sp>
        <p:nvSpPr>
          <p:cNvPr id="1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84289" y="3800834"/>
            <a:ext cx="6100762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l" defTabSz="912813">
              <a:spcBef>
                <a:spcPct val="0"/>
              </a:spcBef>
              <a:buSzPct val="120000"/>
            </a:pPr>
            <a:endParaRPr lang="en-US" sz="2000" b="0" dirty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Professor </a:t>
            </a:r>
            <a:r>
              <a:rPr lang="en-US" sz="2000" b="0" i="1" dirty="0" err="1" smtClean="0"/>
              <a:t>Sonnier</a:t>
            </a:r>
            <a:endParaRPr lang="en-US" sz="2000" b="0" i="1" dirty="0" smtClean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Texas MSBA Program</a:t>
            </a:r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Fall </a:t>
            </a:r>
            <a:r>
              <a:rPr lang="en-US" sz="2000" b="0" i="1" dirty="0" smtClean="0"/>
              <a:t>2022</a:t>
            </a:r>
            <a:endParaRPr lang="en-US" sz="2000" b="0" i="1" dirty="0" smtClean="0"/>
          </a:p>
        </p:txBody>
      </p:sp>
    </p:spTree>
    <p:extLst>
      <p:ext uri="{BB962C8B-B14F-4D97-AF65-F5344CB8AC3E}">
        <p14:creationId xmlns:p14="http://schemas.microsoft.com/office/powerpoint/2010/main" val="177381445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36672" y="2449092"/>
            <a:ext cx="3026228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All Period Average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In second period, compute average of first two periods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In third period, compute average of first three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In N</a:t>
            </a:r>
            <a:r>
              <a:rPr lang="en-US" baseline="30000" dirty="0" smtClean="0">
                <a:solidFill>
                  <a:schemeClr val="tx2"/>
                </a:solidFill>
              </a:rPr>
              <a:t>th</a:t>
            </a:r>
            <a:r>
              <a:rPr lang="en-US" dirty="0" smtClean="0">
                <a:solidFill>
                  <a:schemeClr val="tx2"/>
                </a:solidFill>
              </a:rPr>
              <a:t> period compute average of first 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83" y="1469021"/>
            <a:ext cx="2500592" cy="5357229"/>
          </a:xfrm>
          <a:prstGeom prst="rect">
            <a:avLst/>
          </a:prstGeom>
        </p:spPr>
      </p:pic>
      <p:sp>
        <p:nvSpPr>
          <p:cNvPr id="10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911678" y="71877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Simple Approaches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64258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08" y="1270376"/>
            <a:ext cx="4961933" cy="55373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217046" y="6320116"/>
            <a:ext cx="277907" cy="204267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Oval 9"/>
          <p:cNvSpPr/>
          <p:nvPr/>
        </p:nvSpPr>
        <p:spPr bwMode="auto">
          <a:xfrm>
            <a:off x="2283603" y="2964754"/>
            <a:ext cx="933443" cy="13062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294490" y="3149171"/>
            <a:ext cx="933443" cy="13062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07392" y="2460265"/>
            <a:ext cx="3026228" cy="31700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All Period Average (APA) forecast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Value of APA in previous period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Previous Period (PP) forecast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Value of Miles in previous period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Let’s Combine these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Not as simple…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336952" y="3157495"/>
            <a:ext cx="933443" cy="13062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347839" y="3341912"/>
            <a:ext cx="933443" cy="13062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19" name="Rectangle 36"/>
          <p:cNvSpPr>
            <a:spLocks noChangeArrowheads="1"/>
          </p:cNvSpPr>
          <p:nvPr/>
        </p:nvSpPr>
        <p:spPr bwMode="auto">
          <a:xfrm>
            <a:off x="911678" y="71877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Simple Approaches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04517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23607" y="67627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Smoothing to Combine Information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3802" y="1349491"/>
            <a:ext cx="697502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want something between simple average of all previous periods and only the most recent period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633234"/>
              </p:ext>
            </p:extLst>
          </p:nvPr>
        </p:nvGraphicFramePr>
        <p:xfrm>
          <a:off x="1181119" y="2882554"/>
          <a:ext cx="4195763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5" name="Equation" r:id="rId3" imgW="1739880" imgH="457200" progId="Equation.DSMT4">
                  <p:embed/>
                </p:oleObj>
              </mc:Choice>
              <mc:Fallback>
                <p:oleObj name="Equation" r:id="rId3" imgW="1739880" imgH="4572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1119" y="2882554"/>
                        <a:ext cx="4195763" cy="1100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744846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23606" y="676275"/>
            <a:ext cx="6965215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Smoothing to Combine Information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3801" y="1362883"/>
            <a:ext cx="697502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want something between simple average of all previous periods and only the most recent period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85562"/>
              </p:ext>
            </p:extLst>
          </p:nvPr>
        </p:nvGraphicFramePr>
        <p:xfrm>
          <a:off x="913802" y="2205845"/>
          <a:ext cx="4991100" cy="415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7" name="Equation" r:id="rId3" imgW="2070000" imgH="1726920" progId="Equation.DSMT4">
                  <p:embed/>
                </p:oleObj>
              </mc:Choice>
              <mc:Fallback>
                <p:oleObj name="Equation" r:id="rId3" imgW="2070000" imgH="172692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3802" y="2205845"/>
                        <a:ext cx="4991100" cy="415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156810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23607" y="676275"/>
            <a:ext cx="697502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Smoothing to Combine Information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3607" y="1177227"/>
            <a:ext cx="69750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Now I can substitute each equation into the next one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672131"/>
              </p:ext>
            </p:extLst>
          </p:nvPr>
        </p:nvGraphicFramePr>
        <p:xfrm>
          <a:off x="385217" y="1976367"/>
          <a:ext cx="4592637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9" name="Equation" r:id="rId3" imgW="1904760" imgH="1498320" progId="Equation.DSMT4">
                  <p:embed/>
                </p:oleObj>
              </mc:Choice>
              <mc:Fallback>
                <p:oleObj name="Equation" r:id="rId3" imgW="1904760" imgH="149832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217" y="1976367"/>
                        <a:ext cx="4592637" cy="360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41058" y="1658570"/>
            <a:ext cx="5144312" cy="1120910"/>
            <a:chOff x="1068679" y="2163466"/>
            <a:chExt cx="5144312" cy="1120910"/>
          </a:xfrm>
        </p:grpSpPr>
        <p:sp>
          <p:nvSpPr>
            <p:cNvPr id="2" name="Oval 1"/>
            <p:cNvSpPr/>
            <p:nvPr/>
          </p:nvSpPr>
          <p:spPr bwMode="auto">
            <a:xfrm>
              <a:off x="1068679" y="2522815"/>
              <a:ext cx="466530" cy="52319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Freeform 2"/>
            <p:cNvSpPr/>
            <p:nvPr/>
          </p:nvSpPr>
          <p:spPr bwMode="auto">
            <a:xfrm>
              <a:off x="1343608" y="2163466"/>
              <a:ext cx="4869383" cy="1120910"/>
            </a:xfrm>
            <a:custGeom>
              <a:avLst/>
              <a:gdLst>
                <a:gd name="connsiteX0" fmla="*/ 0 w 4869383"/>
                <a:gd name="connsiteY0" fmla="*/ 346469 h 1120910"/>
                <a:gd name="connsiteX1" fmla="*/ 4618653 w 4869383"/>
                <a:gd name="connsiteY1" fmla="*/ 38558 h 1120910"/>
                <a:gd name="connsiteX2" fmla="*/ 3844212 w 4869383"/>
                <a:gd name="connsiteY2" fmla="*/ 1120910 h 112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9383" h="1120910">
                  <a:moveTo>
                    <a:pt x="0" y="346469"/>
                  </a:moveTo>
                  <a:cubicBezTo>
                    <a:pt x="1988975" y="127977"/>
                    <a:pt x="3977951" y="-90515"/>
                    <a:pt x="4618653" y="38558"/>
                  </a:cubicBezTo>
                  <a:cubicBezTo>
                    <a:pt x="5259355" y="167631"/>
                    <a:pt x="4551783" y="644270"/>
                    <a:pt x="3844212" y="1120910"/>
                  </a:cubicBezTo>
                </a:path>
              </a:pathLst>
            </a:cu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6177" y="2286831"/>
            <a:ext cx="5144312" cy="1120910"/>
            <a:chOff x="1043798" y="2791727"/>
            <a:chExt cx="5144312" cy="1120910"/>
          </a:xfrm>
        </p:grpSpPr>
        <p:sp>
          <p:nvSpPr>
            <p:cNvPr id="12" name="Oval 11"/>
            <p:cNvSpPr/>
            <p:nvPr/>
          </p:nvSpPr>
          <p:spPr bwMode="auto">
            <a:xfrm>
              <a:off x="1043798" y="3151076"/>
              <a:ext cx="466530" cy="52319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318727" y="2791727"/>
              <a:ext cx="4869383" cy="1120910"/>
            </a:xfrm>
            <a:custGeom>
              <a:avLst/>
              <a:gdLst>
                <a:gd name="connsiteX0" fmla="*/ 0 w 4869383"/>
                <a:gd name="connsiteY0" fmla="*/ 346469 h 1120910"/>
                <a:gd name="connsiteX1" fmla="*/ 4618653 w 4869383"/>
                <a:gd name="connsiteY1" fmla="*/ 38558 h 1120910"/>
                <a:gd name="connsiteX2" fmla="*/ 3844212 w 4869383"/>
                <a:gd name="connsiteY2" fmla="*/ 1120910 h 112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9383" h="1120910">
                  <a:moveTo>
                    <a:pt x="0" y="346469"/>
                  </a:moveTo>
                  <a:cubicBezTo>
                    <a:pt x="1988975" y="127977"/>
                    <a:pt x="3977951" y="-90515"/>
                    <a:pt x="4618653" y="38558"/>
                  </a:cubicBezTo>
                  <a:cubicBezTo>
                    <a:pt x="5259355" y="167631"/>
                    <a:pt x="4551783" y="644270"/>
                    <a:pt x="3844212" y="1120910"/>
                  </a:cubicBezTo>
                </a:path>
              </a:pathLst>
            </a:cu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4838" y="2893321"/>
            <a:ext cx="5144312" cy="1120910"/>
            <a:chOff x="1062459" y="3407548"/>
            <a:chExt cx="5144312" cy="1120910"/>
          </a:xfrm>
        </p:grpSpPr>
        <p:sp>
          <p:nvSpPr>
            <p:cNvPr id="16" name="Oval 15"/>
            <p:cNvSpPr/>
            <p:nvPr/>
          </p:nvSpPr>
          <p:spPr bwMode="auto">
            <a:xfrm>
              <a:off x="1062459" y="3766897"/>
              <a:ext cx="466530" cy="52319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1337388" y="3407548"/>
              <a:ext cx="4869383" cy="1120910"/>
            </a:xfrm>
            <a:custGeom>
              <a:avLst/>
              <a:gdLst>
                <a:gd name="connsiteX0" fmla="*/ 0 w 4869383"/>
                <a:gd name="connsiteY0" fmla="*/ 346469 h 1120910"/>
                <a:gd name="connsiteX1" fmla="*/ 4618653 w 4869383"/>
                <a:gd name="connsiteY1" fmla="*/ 38558 h 1120910"/>
                <a:gd name="connsiteX2" fmla="*/ 3844212 w 4869383"/>
                <a:gd name="connsiteY2" fmla="*/ 1120910 h 112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9383" h="1120910">
                  <a:moveTo>
                    <a:pt x="0" y="346469"/>
                  </a:moveTo>
                  <a:cubicBezTo>
                    <a:pt x="1988975" y="127977"/>
                    <a:pt x="3977951" y="-90515"/>
                    <a:pt x="4618653" y="38558"/>
                  </a:cubicBezTo>
                  <a:cubicBezTo>
                    <a:pt x="5259355" y="167631"/>
                    <a:pt x="4551783" y="644270"/>
                    <a:pt x="3844212" y="1120910"/>
                  </a:cubicBezTo>
                </a:path>
              </a:pathLst>
            </a:cu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9957" y="3484258"/>
            <a:ext cx="5144312" cy="1120910"/>
            <a:chOff x="1062459" y="3407548"/>
            <a:chExt cx="5144312" cy="1120910"/>
          </a:xfrm>
        </p:grpSpPr>
        <p:sp>
          <p:nvSpPr>
            <p:cNvPr id="24" name="Oval 23"/>
            <p:cNvSpPr/>
            <p:nvPr/>
          </p:nvSpPr>
          <p:spPr bwMode="auto">
            <a:xfrm>
              <a:off x="1062459" y="3766897"/>
              <a:ext cx="466530" cy="52319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1337388" y="3407548"/>
              <a:ext cx="4869383" cy="1120910"/>
            </a:xfrm>
            <a:custGeom>
              <a:avLst/>
              <a:gdLst>
                <a:gd name="connsiteX0" fmla="*/ 0 w 4869383"/>
                <a:gd name="connsiteY0" fmla="*/ 346469 h 1120910"/>
                <a:gd name="connsiteX1" fmla="*/ 4618653 w 4869383"/>
                <a:gd name="connsiteY1" fmla="*/ 38558 h 1120910"/>
                <a:gd name="connsiteX2" fmla="*/ 3844212 w 4869383"/>
                <a:gd name="connsiteY2" fmla="*/ 1120910 h 112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9383" h="1120910">
                  <a:moveTo>
                    <a:pt x="0" y="346469"/>
                  </a:moveTo>
                  <a:cubicBezTo>
                    <a:pt x="1988975" y="127977"/>
                    <a:pt x="3977951" y="-90515"/>
                    <a:pt x="4618653" y="38558"/>
                  </a:cubicBezTo>
                  <a:cubicBezTo>
                    <a:pt x="5259355" y="167631"/>
                    <a:pt x="4551783" y="644270"/>
                    <a:pt x="3844212" y="1120910"/>
                  </a:cubicBezTo>
                </a:path>
              </a:pathLst>
            </a:cu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9286" y="4081418"/>
            <a:ext cx="5144312" cy="1120910"/>
            <a:chOff x="1062459" y="3407548"/>
            <a:chExt cx="5144312" cy="1120910"/>
          </a:xfrm>
        </p:grpSpPr>
        <p:sp>
          <p:nvSpPr>
            <p:cNvPr id="27" name="Oval 26"/>
            <p:cNvSpPr/>
            <p:nvPr/>
          </p:nvSpPr>
          <p:spPr bwMode="auto">
            <a:xfrm>
              <a:off x="1062459" y="3766897"/>
              <a:ext cx="466530" cy="52319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1337388" y="3407548"/>
              <a:ext cx="4869383" cy="1120910"/>
            </a:xfrm>
            <a:custGeom>
              <a:avLst/>
              <a:gdLst>
                <a:gd name="connsiteX0" fmla="*/ 0 w 4869383"/>
                <a:gd name="connsiteY0" fmla="*/ 346469 h 1120910"/>
                <a:gd name="connsiteX1" fmla="*/ 4618653 w 4869383"/>
                <a:gd name="connsiteY1" fmla="*/ 38558 h 1120910"/>
                <a:gd name="connsiteX2" fmla="*/ 3844212 w 4869383"/>
                <a:gd name="connsiteY2" fmla="*/ 1120910 h 112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9383" h="1120910">
                  <a:moveTo>
                    <a:pt x="0" y="346469"/>
                  </a:moveTo>
                  <a:cubicBezTo>
                    <a:pt x="1988975" y="127977"/>
                    <a:pt x="3977951" y="-90515"/>
                    <a:pt x="4618653" y="38558"/>
                  </a:cubicBezTo>
                  <a:cubicBezTo>
                    <a:pt x="5259355" y="167631"/>
                    <a:pt x="4551783" y="644270"/>
                    <a:pt x="3844212" y="1120910"/>
                  </a:cubicBezTo>
                </a:path>
              </a:pathLst>
            </a:cu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242596" y="5850294"/>
            <a:ext cx="8194421" cy="57937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279723"/>
              </p:ext>
            </p:extLst>
          </p:nvPr>
        </p:nvGraphicFramePr>
        <p:xfrm>
          <a:off x="385217" y="5756564"/>
          <a:ext cx="8051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0" name="Equation" r:id="rId5" imgW="3340080" imgH="279360" progId="Equation.DSMT4">
                  <p:embed/>
                </p:oleObj>
              </mc:Choice>
              <mc:Fallback>
                <p:oleObj name="Equation" r:id="rId5" imgW="3340080" imgH="27936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217" y="5756564"/>
                        <a:ext cx="80518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534894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1175922" y="928201"/>
            <a:ext cx="697502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Smoothing to Combine Information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74553" y="486876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006584"/>
              </p:ext>
            </p:extLst>
          </p:nvPr>
        </p:nvGraphicFramePr>
        <p:xfrm>
          <a:off x="637532" y="1402101"/>
          <a:ext cx="8051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1" name="Equation" r:id="rId3" imgW="3340080" imgH="279360" progId="Equation.DSMT4">
                  <p:embed/>
                </p:oleObj>
              </mc:Choice>
              <mc:Fallback>
                <p:oleObj name="Equation" r:id="rId3" imgW="3340080" imgH="27936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532" y="1402101"/>
                        <a:ext cx="80518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87880" y="5963001"/>
            <a:ext cx="697502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As alpha approaches one more weight is given to recent past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As alpha approaches zero more weight is given to distant past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734" y="2279331"/>
            <a:ext cx="6142107" cy="34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3796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1175922" y="928201"/>
            <a:ext cx="697502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Smoothing to Combine Information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74553" y="486876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6338" y="5288419"/>
            <a:ext cx="42267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i="1" dirty="0" smtClean="0"/>
              <a:t>Start in May 2010 with Apr 2010 as initial forecast.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In Jun 2010 forecast is weighted average of May 2010 actual and forecasted value for May 2010 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964215"/>
              </p:ext>
            </p:extLst>
          </p:nvPr>
        </p:nvGraphicFramePr>
        <p:xfrm>
          <a:off x="779884" y="1385100"/>
          <a:ext cx="419576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24" name="Equation" r:id="rId3" imgW="1739880" imgH="253800" progId="Equation.DSMT4">
                  <p:embed/>
                </p:oleObj>
              </mc:Choice>
              <mc:Fallback>
                <p:oleObj name="Equation" r:id="rId3" imgW="1739880" imgH="2538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9884" y="1385100"/>
                        <a:ext cx="4195763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62" y="2134533"/>
            <a:ext cx="6971538" cy="29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725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23607" y="67627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Smoothing to Combine Information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6338" y="5288419"/>
            <a:ext cx="4226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In Jul 2010 forecast is weighted average of Jun 2010 actual and forecasted value for Jun 2010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754480"/>
              </p:ext>
            </p:extLst>
          </p:nvPr>
        </p:nvGraphicFramePr>
        <p:xfrm>
          <a:off x="323056" y="1153349"/>
          <a:ext cx="419576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1" name="Equation" r:id="rId3" imgW="1739880" imgH="253800" progId="Equation.DSMT4">
                  <p:embed/>
                </p:oleObj>
              </mc:Choice>
              <mc:Fallback>
                <p:oleObj name="Equation" r:id="rId3" imgW="1739880" imgH="2538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056" y="1153349"/>
                        <a:ext cx="4195763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16" y="1962380"/>
            <a:ext cx="7884985" cy="31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049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72896" y="67627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Estimate Alpha by Minimizing SSE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71527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393605"/>
              </p:ext>
            </p:extLst>
          </p:nvPr>
        </p:nvGraphicFramePr>
        <p:xfrm>
          <a:off x="923607" y="1326969"/>
          <a:ext cx="419576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43" name="Equation" r:id="rId3" imgW="1739880" imgH="253800" progId="Equation.DSMT4">
                  <p:embed/>
                </p:oleObj>
              </mc:Choice>
              <mc:Fallback>
                <p:oleObj name="Equation" r:id="rId3" imgW="1739880" imgH="2538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3607" y="1326969"/>
                        <a:ext cx="4195763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23" y="2303588"/>
            <a:ext cx="6645783" cy="302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797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1072896" y="67627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Estimate Alpha by Minimizing SSE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71527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56" y="1193006"/>
            <a:ext cx="5993130" cy="56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851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11678" y="71877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Yahoo Acquires Tumblr</a:t>
            </a:r>
            <a:endParaRPr lang="en-US" sz="1800" i="1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13651" y="1185703"/>
            <a:ext cx="5526631" cy="4673786"/>
            <a:chOff x="2147881" y="1352818"/>
            <a:chExt cx="5526631" cy="46737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881" y="2384244"/>
              <a:ext cx="4198620" cy="36423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3822" y="1352818"/>
              <a:ext cx="5520690" cy="941070"/>
            </a:xfrm>
            <a:prstGeom prst="rect">
              <a:avLst/>
            </a:prstGeom>
          </p:spPr>
        </p:pic>
      </p:grpSp>
      <p:sp>
        <p:nvSpPr>
          <p:cNvPr id="9" name="Oval 8"/>
          <p:cNvSpPr/>
          <p:nvPr/>
        </p:nvSpPr>
        <p:spPr bwMode="auto">
          <a:xfrm>
            <a:off x="3102654" y="4679205"/>
            <a:ext cx="1135117" cy="39729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6082" y="6058913"/>
            <a:ext cx="4271839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How should we value Tumblr at the time of acquisition?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0070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1072896" y="67627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Optimal Alpha is One!  Hmm…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71527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702241"/>
              </p:ext>
            </p:extLst>
          </p:nvPr>
        </p:nvGraphicFramePr>
        <p:xfrm>
          <a:off x="1072896" y="1388122"/>
          <a:ext cx="419576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66" name="Equation" r:id="rId3" imgW="1739880" imgH="253800" progId="Equation.DSMT4">
                  <p:embed/>
                </p:oleObj>
              </mc:Choice>
              <mc:Fallback>
                <p:oleObj name="Equation" r:id="rId3" imgW="1739880" imgH="253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2896" y="1388122"/>
                        <a:ext cx="4195763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36" y="2069904"/>
            <a:ext cx="8420995" cy="44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4047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2" y="966098"/>
            <a:ext cx="6510872" cy="4837782"/>
          </a:xfrm>
          <a:prstGeom prst="rect">
            <a:avLst/>
          </a:prstGeom>
        </p:spPr>
      </p:pic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35574" y="527338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Strong Trend in Data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71527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5574" y="6072774"/>
            <a:ext cx="69750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are going to need a better mousetrap</a:t>
            </a:r>
          </a:p>
        </p:txBody>
      </p:sp>
    </p:spTree>
    <p:extLst>
      <p:ext uri="{BB962C8B-B14F-4D97-AF65-F5344CB8AC3E}">
        <p14:creationId xmlns:p14="http://schemas.microsoft.com/office/powerpoint/2010/main" val="270848446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35574" y="527338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Linear Trend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71527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5574" y="6072774"/>
            <a:ext cx="69750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Growth looks pretty linear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86" y="1187196"/>
            <a:ext cx="6396228" cy="44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1144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35574" y="527338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Logarithmic Trend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71527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5574" y="6072774"/>
            <a:ext cx="69750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Growth looks pretty linear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86" y="1187196"/>
            <a:ext cx="6396228" cy="44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5363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35574" y="527338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Exponential Trend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71527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5574" y="6072774"/>
            <a:ext cx="69750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Growth looks pretty linear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86" y="1187196"/>
            <a:ext cx="6396228" cy="44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9429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4688630" y="3954011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88630" y="2721197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Improving our Forecast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1226483"/>
            <a:ext cx="69750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want to break our data down into component pieces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145970" y="3372263"/>
            <a:ext cx="1643743" cy="82494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Observed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Value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1786" y="2809876"/>
            <a:ext cx="1547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Baseline Level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85936" y="4182738"/>
            <a:ext cx="1547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Trend</a:t>
            </a:r>
          </a:p>
        </p:txBody>
      </p:sp>
      <p:sp>
        <p:nvSpPr>
          <p:cNvPr id="17" name="Isosceles Triangle 16"/>
          <p:cNvSpPr/>
          <p:nvPr/>
        </p:nvSpPr>
        <p:spPr bwMode="auto">
          <a:xfrm rot="16200000" flipH="1">
            <a:off x="3074811" y="3595233"/>
            <a:ext cx="2168334" cy="452607"/>
          </a:xfrm>
          <a:prstGeom prst="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7553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4467603" y="4631039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468251" y="3229104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Improving our Forecast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0741" y="934095"/>
            <a:ext cx="69750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want to make component pieces dynamic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25589" y="3881622"/>
            <a:ext cx="1643743" cy="117117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Observed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Value at time </a:t>
            </a:r>
            <a:r>
              <a:rPr kumimoji="0" lang="en-US" sz="1600" b="1" i="1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</a:t>
            </a:r>
            <a:endParaRPr kumimoji="0" lang="en-US" sz="1600" b="1" i="1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1407" y="3317783"/>
            <a:ext cx="1547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Baseline Level at time </a:t>
            </a:r>
            <a:r>
              <a:rPr lang="en-US" i="1" dirty="0" smtClean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96448" y="4859766"/>
            <a:ext cx="1735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Trend at time </a:t>
            </a:r>
            <a:r>
              <a:rPr lang="en-US" i="1" dirty="0" smtClean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7" name="Isosceles Triangle 16"/>
          <p:cNvSpPr/>
          <p:nvPr/>
        </p:nvSpPr>
        <p:spPr bwMode="auto">
          <a:xfrm rot="16200000" flipH="1">
            <a:off x="2854430" y="4104592"/>
            <a:ext cx="2168334" cy="452607"/>
          </a:xfrm>
          <a:prstGeom prst="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0741" y="1448695"/>
            <a:ext cx="697502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will use exponential smoothing to dynamically update the level, trend of the forecast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49622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880" y="1473042"/>
            <a:ext cx="6775450" cy="344709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Choose initial values for smoothing parameters between 0 and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Initialize Level, Trend for period prior to initial forecast period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Compute dynamically updated values of Level and Trend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Compute forecasts, errors and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Choose smoothing parameters to minimize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Re-compute forecasts at optimal values of smoothing parameters (automatic)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Smoothed Level and Trend Model*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960021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Steps to compute forecasts (it’s complicated…)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395363"/>
            <a:ext cx="780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/>
              <a:t>NOTE:  This model is called a Holt Model.  If you Google it you will see it comes in linear and multiplicative forms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270901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Smoothed Level and Trend Model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960021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Quantities in the model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845967"/>
              </p:ext>
            </p:extLst>
          </p:nvPr>
        </p:nvGraphicFramePr>
        <p:xfrm>
          <a:off x="1239113" y="1298575"/>
          <a:ext cx="2471737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2" name="Equation" r:id="rId3" imgW="1409400" imgH="685800" progId="Equation.DSMT4">
                  <p:embed/>
                </p:oleObj>
              </mc:Choice>
              <mc:Fallback>
                <p:oleObj name="Equation" r:id="rId3" imgW="1409400" imgH="6858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9113" y="1298575"/>
                        <a:ext cx="2471737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596027"/>
              </p:ext>
            </p:extLst>
          </p:nvPr>
        </p:nvGraphicFramePr>
        <p:xfrm>
          <a:off x="1239113" y="3662273"/>
          <a:ext cx="358457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3" name="Equation" r:id="rId5" imgW="2044440" imgH="990360" progId="Equation.DSMT4">
                  <p:embed/>
                </p:oleObj>
              </mc:Choice>
              <mc:Fallback>
                <p:oleObj name="Equation" r:id="rId5" imgW="2044440" imgH="99036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9113" y="3662273"/>
                        <a:ext cx="3584575" cy="173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87880" y="2903532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Dynamic updating equations:  Linear Model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6028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880" y="1473042"/>
            <a:ext cx="6775450" cy="369331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Choose initial values for smoothing parameters between 0 and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Initialize Level, Trend, and Seasonal parameters for period prior to initial forecast period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Compute dynamically updated values of Level, Trend, and Seasonal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Compute forecasts, errors and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Choose smoothing parameters to minimize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Re-compute forecasts at optimal values of smoothing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Smoothed Level and Trend Model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960021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Steps to compute forecasts (it’s complicated…)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2312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63" y="1254538"/>
            <a:ext cx="6396228" cy="4483608"/>
          </a:xfrm>
          <a:prstGeom prst="rect">
            <a:avLst/>
          </a:prstGeom>
        </p:spPr>
      </p:pic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911678" y="62960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Yahoo! Acquires Tumblr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8263" y="5871324"/>
            <a:ext cx="639622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Imaging we have been tasked with providing an estimate for 10 year growth projection in people accessing site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Input into financial model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90390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5785"/>
          <a:stretch/>
        </p:blipFill>
        <p:spPr>
          <a:xfrm>
            <a:off x="1501518" y="1480008"/>
            <a:ext cx="5823014" cy="465442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184736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55221" y="56911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Initialize Model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55025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110" y="1630651"/>
            <a:ext cx="6775450" cy="344709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Choose initial values for smoothing parameters between 0 and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Initialize Level, Trend, and Seasonal parameters for period prior to initial forecast period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Compute dynamically updated values of Level and Trend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Compute forecasts, errors and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Choose smoothing parameters to minimize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Re-compute forecasts at optimal values of smoothing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7110" y="1117630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Steps to compute forecasts (it’s complicated…)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395363"/>
            <a:ext cx="7802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/>
              <a:t>NOTE:  This model is called a Holt-Winters model.  If you Google it you will see it comes in linear, multiplicative, and mixed forms.  We are working with a linear Holt-Winters model.</a:t>
            </a:r>
            <a:endParaRPr lang="en-US" sz="1100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184736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955221" y="56911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Smoothed Level and Trend:  Linear Model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1808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184736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55221" y="56911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Dynamic Updating:  Level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021254"/>
              </p:ext>
            </p:extLst>
          </p:nvPr>
        </p:nvGraphicFramePr>
        <p:xfrm>
          <a:off x="2649538" y="1270000"/>
          <a:ext cx="35861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3" name="Equation" r:id="rId3" imgW="2044440" imgH="253800" progId="Equation.DSMT4">
                  <p:embed/>
                </p:oleObj>
              </mc:Choice>
              <mc:Fallback>
                <p:oleObj name="Equation" r:id="rId3" imgW="2044440" imgH="253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9538" y="1270000"/>
                        <a:ext cx="358616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95" y="2152601"/>
            <a:ext cx="7703084" cy="281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618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184736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55221" y="56911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Dynamic Updating:  Trend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889685"/>
              </p:ext>
            </p:extLst>
          </p:nvPr>
        </p:nvGraphicFramePr>
        <p:xfrm>
          <a:off x="2486406" y="1339425"/>
          <a:ext cx="34972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6" name="Equation" r:id="rId3" imgW="1993680" imgH="253800" progId="Equation.DSMT4">
                  <p:embed/>
                </p:oleObj>
              </mc:Choice>
              <mc:Fallback>
                <p:oleObj name="Equation" r:id="rId3" imgW="1993680" imgH="2538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6406" y="1339425"/>
                        <a:ext cx="349726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962150"/>
            <a:ext cx="8153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3048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75" y="1728665"/>
            <a:ext cx="7192152" cy="2014823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184736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55221" y="569112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Compute Forecast and Error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72" y="4353680"/>
            <a:ext cx="8385693" cy="21815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972" y="1315616"/>
            <a:ext cx="44513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Forecast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075" y="3940631"/>
            <a:ext cx="445130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Error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4970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8" y="2120630"/>
            <a:ext cx="8633096" cy="3231305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29242" y="444501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62225" y="828877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Compute SSE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3524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880" y="1473042"/>
            <a:ext cx="6775450" cy="393954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Choose initial values for smoothing parameters between 0 and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Initialize Level, Trend, and Seasonal parameters for period prior to initial forecast period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Compute dynamically updated values of Level, Trend, and Seasonal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Compute forecasts, errors and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Choose smoothing parameters to minimize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Re-compute forecasts at optimal values of smoothing parameters (automatic)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Smoothed Level and Trend Model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960021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Steps to compute forecasts (it’s complicated…)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69721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3" y="1222311"/>
            <a:ext cx="7440784" cy="5836783"/>
          </a:xfrm>
          <a:prstGeom prst="rect">
            <a:avLst/>
          </a:prstGeom>
        </p:spPr>
      </p:pic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38872" y="20345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1071855" y="58783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Finding Optimal Parameters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74917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3" y="1942650"/>
            <a:ext cx="8676497" cy="3293087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38903" y="388505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71886" y="772881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Finding Optimal Parameters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886" y="5523722"/>
            <a:ext cx="5938514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Model basically saying 1 step forecast is whatever series was last month plus a dynamically updating trend term</a:t>
            </a:r>
          </a:p>
        </p:txBody>
      </p:sp>
    </p:spTree>
    <p:extLst>
      <p:ext uri="{BB962C8B-B14F-4D97-AF65-F5344CB8AC3E}">
        <p14:creationId xmlns:p14="http://schemas.microsoft.com/office/powerpoint/2010/main" val="21151255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40" y="2717357"/>
            <a:ext cx="8429625" cy="2676525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38903" y="388505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71886" y="772881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Building Out Forecast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4727" y="5924938"/>
            <a:ext cx="593851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Just the one-step forecast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440" y="2054455"/>
            <a:ext cx="593851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First June</a:t>
            </a:r>
          </a:p>
        </p:txBody>
      </p:sp>
    </p:spTree>
    <p:extLst>
      <p:ext uri="{BB962C8B-B14F-4D97-AF65-F5344CB8AC3E}">
        <p14:creationId xmlns:p14="http://schemas.microsoft.com/office/powerpoint/2010/main" val="376835300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11678" y="71877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Some Observations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00" y="1243501"/>
            <a:ext cx="6396228" cy="4483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228" y="2465373"/>
            <a:ext cx="1356360" cy="7467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2280" y="5850197"/>
            <a:ext cx="711598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Over next ten years there will be ~7-8 billion people on the planet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Facebook currently has about 2.7 billion active users worldwide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712" y="3592158"/>
            <a:ext cx="2432169" cy="155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9080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38903" y="388505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71886" y="772881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Building Out Forecast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8" y="2367515"/>
            <a:ext cx="7695033" cy="31876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8384" y="5851281"/>
            <a:ext cx="593851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Use May level and trend with trend multiplier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Repeat for remaining months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118" y="1732892"/>
            <a:ext cx="593851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Now July</a:t>
            </a:r>
          </a:p>
        </p:txBody>
      </p:sp>
    </p:spTree>
    <p:extLst>
      <p:ext uri="{BB962C8B-B14F-4D97-AF65-F5344CB8AC3E}">
        <p14:creationId xmlns:p14="http://schemas.microsoft.com/office/powerpoint/2010/main" val="258202279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08" y="1726255"/>
            <a:ext cx="6305168" cy="3788135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38903" y="388505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071886" y="772881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Building Out Forecast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8408" y="5796120"/>
            <a:ext cx="593851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Valuation model will take average of 12 months to compute valuation of Tumblr</a:t>
            </a:r>
          </a:p>
        </p:txBody>
      </p:sp>
    </p:spTree>
    <p:extLst>
      <p:ext uri="{BB962C8B-B14F-4D97-AF65-F5344CB8AC3E}">
        <p14:creationId xmlns:p14="http://schemas.microsoft.com/office/powerpoint/2010/main" val="77648642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636830"/>
            <a:ext cx="7734462" cy="6006858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98580" y="211223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GROWTH:  TERMINAL AT YEAR 10</a:t>
            </a:r>
          </a:p>
        </p:txBody>
      </p:sp>
    </p:spTree>
    <p:extLst>
      <p:ext uri="{BB962C8B-B14F-4D97-AF65-F5344CB8AC3E}">
        <p14:creationId xmlns:p14="http://schemas.microsoft.com/office/powerpoint/2010/main" val="210398704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7" y="590617"/>
            <a:ext cx="8381844" cy="6099223"/>
          </a:xfrm>
          <a:prstGeom prst="rect">
            <a:avLst/>
          </a:prstGeom>
        </p:spPr>
      </p:pic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27897" y="173901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GROWTH:  FLAT PERPETUITY</a:t>
            </a:r>
          </a:p>
        </p:txBody>
      </p:sp>
    </p:spTree>
    <p:extLst>
      <p:ext uri="{BB962C8B-B14F-4D97-AF65-F5344CB8AC3E}">
        <p14:creationId xmlns:p14="http://schemas.microsoft.com/office/powerpoint/2010/main" val="39775486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798284"/>
            <a:ext cx="7950926" cy="5845404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27897" y="173901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GROWTH:  PERPETUITY WITH 3% GROWTH</a:t>
            </a:r>
          </a:p>
        </p:txBody>
      </p:sp>
    </p:spTree>
    <p:extLst>
      <p:ext uri="{BB962C8B-B14F-4D97-AF65-F5344CB8AC3E}">
        <p14:creationId xmlns:p14="http://schemas.microsoft.com/office/powerpoint/2010/main" val="251114361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31" y="1606932"/>
            <a:ext cx="6383944" cy="4550237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11678" y="71877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Data Visualization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64640"/>
            <a:ext cx="8031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/>
              <a:t>NOTE:  Airline Mile Data Student file on Canvas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459921" y="4160960"/>
            <a:ext cx="767896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The data exhibit some trend and some seasonality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Can we expand our model to account for seasonality?  Why yes we can!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6424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4312617" y="3582152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278086" y="4991771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78086" y="2187901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Forecasting Air Miles Travelled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1226483"/>
            <a:ext cx="69750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want to break our data down into component pieces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735424" y="3530883"/>
            <a:ext cx="1643743" cy="82494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Observed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Value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01242" y="2276580"/>
            <a:ext cx="1547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Baseline Level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5775" y="3774077"/>
            <a:ext cx="1547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Trend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7331" y="5220498"/>
            <a:ext cx="1547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Seasonality</a:t>
            </a:r>
          </a:p>
        </p:txBody>
      </p:sp>
      <p:sp>
        <p:nvSpPr>
          <p:cNvPr id="17" name="Isosceles Triangle 16"/>
          <p:cNvSpPr/>
          <p:nvPr/>
        </p:nvSpPr>
        <p:spPr bwMode="auto">
          <a:xfrm rot="16200000" flipH="1">
            <a:off x="2664265" y="3753853"/>
            <a:ext cx="2168334" cy="452607"/>
          </a:xfrm>
          <a:prstGeom prst="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14016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137" r="22857" b="31800"/>
          <a:stretch/>
        </p:blipFill>
        <p:spPr>
          <a:xfrm>
            <a:off x="142755" y="1401121"/>
            <a:ext cx="8817445" cy="334732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Initialize the Model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953" y="5492646"/>
            <a:ext cx="731520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 need a starting guess for baseline, trend and seasonal indices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Based on this starting guess I compute a forecast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8878" t="14868" r="6310" b="51269"/>
          <a:stretch/>
        </p:blipFill>
        <p:spPr>
          <a:xfrm>
            <a:off x="27605" y="2512992"/>
            <a:ext cx="9047744" cy="20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0742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263" t="16137" r="8869" b="31800"/>
          <a:stretch/>
        </p:blipFill>
        <p:spPr>
          <a:xfrm>
            <a:off x="-99299" y="1107410"/>
            <a:ext cx="9243299" cy="334732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Compute Sum of Squared Errors and Solve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3878" y="4949047"/>
            <a:ext cx="73152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With my forecast (based on my initial guess) I compute the error, the squared error, and the sum of squared errors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Use solver to search for values of the coefficients (baseline, trend, and seasonal indices) that minimizes SSE</a:t>
            </a:r>
          </a:p>
        </p:txBody>
      </p:sp>
    </p:spTree>
    <p:extLst>
      <p:ext uri="{BB962C8B-B14F-4D97-AF65-F5344CB8AC3E}">
        <p14:creationId xmlns:p14="http://schemas.microsoft.com/office/powerpoint/2010/main" val="427641361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430" t="15714" r="9405" b="4921"/>
          <a:stretch/>
        </p:blipFill>
        <p:spPr>
          <a:xfrm>
            <a:off x="122238" y="1609050"/>
            <a:ext cx="8927912" cy="5034638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Compute Sum of Squared Errors and Solve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06148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11678" y="62960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Some More Observations…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3114" y="5368250"/>
            <a:ext cx="7431409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Growth Rate of 3.36%:  Basically everyone on the planet is accessing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Growth Rate of 2.84%:  Do you think this website is the next Facebook?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46" y="1582360"/>
            <a:ext cx="5723641" cy="34387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28" y="1821439"/>
            <a:ext cx="1356360" cy="746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406" t="10391" r="28916" b="12959"/>
          <a:stretch/>
        </p:blipFill>
        <p:spPr>
          <a:xfrm>
            <a:off x="182835" y="2931770"/>
            <a:ext cx="2791286" cy="13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5629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91" r="26310" b="52328"/>
          <a:stretch/>
        </p:blipFill>
        <p:spPr>
          <a:xfrm>
            <a:off x="787256" y="1032373"/>
            <a:ext cx="7528444" cy="3105878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Compute Sum of Squared Errors and Solve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7459" y="3842921"/>
            <a:ext cx="6965871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Baseline Level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L</a:t>
            </a:r>
            <a:r>
              <a:rPr lang="en-US" dirty="0" smtClean="0">
                <a:solidFill>
                  <a:schemeClr val="tx2"/>
                </a:solidFill>
              </a:rPr>
              <a:t>evel of miles travelled at beginning of period is ~39.31 billion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Trend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There is little to no stable </a:t>
            </a:r>
            <a:r>
              <a:rPr lang="en-US" i="1" u="sng" dirty="0" smtClean="0">
                <a:solidFill>
                  <a:schemeClr val="tx2"/>
                </a:solidFill>
              </a:rPr>
              <a:t>linear</a:t>
            </a:r>
            <a:r>
              <a:rPr lang="en-US" dirty="0" smtClean="0">
                <a:solidFill>
                  <a:schemeClr val="tx2"/>
                </a:solidFill>
              </a:rPr>
              <a:t> trend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Seasonality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Miles travelled peaks in July (~6.33 billion above average)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Miles travelled bottoms out in Feb (~5.89 billion below average)</a:t>
            </a:r>
          </a:p>
        </p:txBody>
      </p:sp>
    </p:spTree>
    <p:extLst>
      <p:ext uri="{BB962C8B-B14F-4D97-AF65-F5344CB8AC3E}">
        <p14:creationId xmlns:p14="http://schemas.microsoft.com/office/powerpoint/2010/main" val="173272298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4312617" y="3582152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278086" y="4991771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78086" y="2187901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Improving our Forecast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1226483"/>
            <a:ext cx="69750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Additive Model with Trend and Seasonality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735424" y="3530883"/>
            <a:ext cx="1643743" cy="82494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Observed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Value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1478" y="2181976"/>
            <a:ext cx="1547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Baseline Coefficient at Initial Period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5750" y="3545770"/>
            <a:ext cx="1770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Trend Coefficient x Trend Value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9882" y="4964181"/>
            <a:ext cx="195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Seasonal Coefficient x Seasonal Value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89695" y="3167231"/>
            <a:ext cx="489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5200" y="3799114"/>
            <a:ext cx="47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89695" y="4508754"/>
            <a:ext cx="489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89819" y="6055328"/>
            <a:ext cx="697502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Estimate Baseline, Trend, and Seasonal Coefficients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Compute forecast and minimize SSE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8738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4502782" y="3932891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68251" y="5342510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468251" y="2538640"/>
            <a:ext cx="1993335" cy="7960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Improving our Forecast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0741" y="934095"/>
            <a:ext cx="69750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want to break our data down into </a:t>
            </a:r>
            <a:r>
              <a:rPr lang="en-US" i="1" u="sng" dirty="0" smtClean="0">
                <a:solidFill>
                  <a:schemeClr val="tx2"/>
                </a:solidFill>
              </a:rPr>
              <a:t>dynamic </a:t>
            </a:r>
            <a:r>
              <a:rPr lang="en-US" dirty="0" smtClean="0">
                <a:solidFill>
                  <a:schemeClr val="tx2"/>
                </a:solidFill>
              </a:rPr>
              <a:t>component pieces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25589" y="3881622"/>
            <a:ext cx="1643743" cy="117117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Observed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Value at time </a:t>
            </a:r>
            <a:r>
              <a:rPr kumimoji="0" lang="en-US" sz="1600" b="1" i="1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</a:t>
            </a:r>
            <a:endParaRPr kumimoji="0" lang="en-US" sz="1600" b="1" i="1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1407" y="2627319"/>
            <a:ext cx="1547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Baseline Level at time </a:t>
            </a:r>
            <a:r>
              <a:rPr lang="en-US" i="1" dirty="0" smtClean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96448" y="4169302"/>
            <a:ext cx="1735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Trend at time </a:t>
            </a:r>
            <a:r>
              <a:rPr lang="en-US" i="1" dirty="0" smtClean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1407" y="5448126"/>
            <a:ext cx="1547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Seasonality at time </a:t>
            </a:r>
            <a:r>
              <a:rPr lang="en-US" i="1" dirty="0" smtClean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7" name="Isosceles Triangle 16"/>
          <p:cNvSpPr/>
          <p:nvPr/>
        </p:nvSpPr>
        <p:spPr bwMode="auto">
          <a:xfrm rot="16200000" flipH="1">
            <a:off x="2854430" y="4104592"/>
            <a:ext cx="2168334" cy="452607"/>
          </a:xfrm>
          <a:prstGeom prst="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0741" y="1448695"/>
            <a:ext cx="697502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will use exponential smoothing to dynamically update the level, trend, and seasonal components of the forecast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33335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880" y="1473042"/>
            <a:ext cx="6775450" cy="51706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First estimate a stationary L,T,S model (like we just did) on only 2 seasons of the data (24 observations for monthly data, 8 observations for quarterly data).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Recover estimates of seasonal indices (monthly or quarterly) and trend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Choose initial values for smoothing parameters between 0 and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Initialize Level, Trend, and Seasonal parameters for period prior to initial forecast period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Compute dynamically updated values of Level, Trend, and Seasonal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Compute forecasts, errors and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Choose smoothing parameters to minimize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Re-compute forecasts at optimal values of smoothing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Smoothed Level, Trend, and Seasonality Model*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960021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Steps to compute forecasts (it’s complicated…)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395363"/>
            <a:ext cx="7802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/>
              <a:t>NOTE:  This model is called a Holt-Winters model.  If you Google it you will see it comes in linear, multiplicative, and mixed forms.  We are working with a linear Holt-Winters model.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4353804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Smoothed Level, Trend, and Seasonality Model*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960021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Quantities in the model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987880" y="1432765"/>
          <a:ext cx="3029024" cy="1603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0" name="Equation" r:id="rId3" imgW="1726920" imgH="914400" progId="Equation.DSMT4">
                  <p:embed/>
                </p:oleObj>
              </mc:Choice>
              <mc:Fallback>
                <p:oleObj name="Equation" r:id="rId3" imgW="1726920" imgH="9144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7880" y="1432765"/>
                        <a:ext cx="3029024" cy="1603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027110" y="3709737"/>
          <a:ext cx="4276725" cy="218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1" name="Equation" r:id="rId5" imgW="2438280" imgH="1244520" progId="Equation.DSMT4">
                  <p:embed/>
                </p:oleObj>
              </mc:Choice>
              <mc:Fallback>
                <p:oleObj name="Equation" r:id="rId5" imgW="2438280" imgH="124452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7110" y="3709737"/>
                        <a:ext cx="4276725" cy="2182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27110" y="3189913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Dynamic updating equations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555341" y="4156282"/>
            <a:ext cx="2059216" cy="651819"/>
            <a:chOff x="5736772" y="3691203"/>
            <a:chExt cx="2059216" cy="651819"/>
          </a:xfrm>
        </p:grpSpPr>
        <p:sp>
          <p:nvSpPr>
            <p:cNvPr id="12" name="TextBox 11"/>
            <p:cNvSpPr txBox="1"/>
            <p:nvPr/>
          </p:nvSpPr>
          <p:spPr>
            <a:xfrm>
              <a:off x="5736772" y="3691203"/>
              <a:ext cx="1915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0" dirty="0" smtClean="0"/>
                <a:t>NOTE:  For quarterly data the seasonal adjustment would be </a:t>
              </a:r>
              <a:endParaRPr lang="en-US" sz="1200" b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7176588" y="4004468"/>
                  <a:ext cx="6194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6588" y="4004468"/>
                  <a:ext cx="619400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9584305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880" y="1473042"/>
            <a:ext cx="6775450" cy="51706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First estimate a stationary L,T,S model (like we just did) on 2 seasons of the data (24 observations for monthly data, 8 observations for quarterly data).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Recover estimates of seasonal indices (monthly or quarterly) and trend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Choose initial values for smoothing parameters between 0 and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Initialize Level, Trend, and Seasonal parameters for period prior to initial forecast period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Compute dynamically updated values of Level, Trend, and Seasonal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Compute forecasts, errors and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Choose smoothing parameters to minimize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Re-compute forecasts at optimal values of smoothing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Smoothed Level, Trend, and Seasonality Model*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960021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Steps to compute forecasts (it’s complicated…)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395363"/>
            <a:ext cx="7802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/>
              <a:t>NOTE:  This model is called a Holt-Winters model.  If you Google it you will see it comes in linear, multiplicative, and mixed forms.  We are working with a linear Holt-Winters model.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1002822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278" r="12262" b="7050"/>
          <a:stretch/>
        </p:blipFill>
        <p:spPr>
          <a:xfrm>
            <a:off x="540092" y="1752600"/>
            <a:ext cx="8022771" cy="3995057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163753" y="715378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Initialization of Trend and Seasonal Indices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0542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880" y="1473042"/>
            <a:ext cx="6775450" cy="51706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First estimate a stationary L,T,S model (like we just did) on 2 seasons of the data (24 observations for monthly data, 8 observations for quarterly data).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Recover estimates of seasonal indices (monthly or quarterly) and trend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Choose initial values for smoothing parameters between 0 and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Initialize Level, Trend, and Seasonal parameters for period prior to initial forecast period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Compute dynamically updated values of Level, Trend, and Seasonal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Compute forecasts, errors and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Choose smoothing parameters to minimize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Re-compute forecasts at optimal values of smoothing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Smoothed Level, Trend, and Seasonality Model*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960021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Steps to compute forecasts (it’s complicated…)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395363"/>
            <a:ext cx="7802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/>
              <a:t>NOTE:  This model is called a Holt-Winters model.  If you Google it you will see it comes in linear, multiplicative, and mixed forms.  We are working with a linear Holt-Winters model.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7139646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809" t="37302" r="36190" b="7249"/>
          <a:stretch/>
        </p:blipFill>
        <p:spPr>
          <a:xfrm>
            <a:off x="555166" y="1295395"/>
            <a:ext cx="5181729" cy="4040361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57575" y="843442"/>
            <a:ext cx="5095803" cy="5800246"/>
            <a:chOff x="0" y="857250"/>
            <a:chExt cx="4518819" cy="5143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r="82500"/>
            <a:stretch/>
          </p:blipFill>
          <p:spPr>
            <a:xfrm>
              <a:off x="0" y="857250"/>
              <a:ext cx="1600200" cy="5143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66189" r="1"/>
            <a:stretch/>
          </p:blipFill>
          <p:spPr>
            <a:xfrm>
              <a:off x="1427215" y="857250"/>
              <a:ext cx="3091604" cy="5143500"/>
            </a:xfrm>
            <a:prstGeom prst="rect">
              <a:avLst/>
            </a:prstGeom>
          </p:spPr>
        </p:pic>
      </p:grp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1163753" y="33220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Initialization of Trend and Seasonal Indices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857375" y="1847850"/>
            <a:ext cx="1600200" cy="59055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5485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880" y="1473042"/>
            <a:ext cx="6775450" cy="51706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First estimate a stationary L,T,S model (like we just did) on 2 seasons of the data (24 observations for monthly data, 8 observations for quarterly data).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Recover estimates of seasonal indices (monthly or quarterly) and trend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Choose initial values for smoothing parameters between 0 and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Initialize Level, Trend, and Seasonal parameters for period prior to initial forecast period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Compute dynamically updated values of Level, Trend, and Seasonal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Compute forecasts, errors and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Choose smoothing parameters to minimize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Re-compute forecasts at optimal values of smoothing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Smoothed Level, Trend, and Seasonality Model*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960021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Steps to compute forecasts (it’s complicated…)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395363"/>
            <a:ext cx="7802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/>
              <a:t>NOTE:  This model is called a Holt-Winters model.  If you Google it you will see it comes in linear, multiplicative, and mixed forms.  We are working with a linear Holt-Winters model.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951802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8" y="1598447"/>
            <a:ext cx="8800694" cy="4907737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11678" y="62960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Ten Year Valuation Model with 2.84% CAGR in People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41434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52389" y="1009639"/>
            <a:ext cx="5790829" cy="6480810"/>
            <a:chOff x="152400" y="1009650"/>
            <a:chExt cx="4595896" cy="51435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66405"/>
            <a:stretch/>
          </p:blipFill>
          <p:spPr>
            <a:xfrm>
              <a:off x="1676400" y="1009650"/>
              <a:ext cx="3071896" cy="5143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r="83333"/>
            <a:stretch/>
          </p:blipFill>
          <p:spPr>
            <a:xfrm>
              <a:off x="152400" y="1009650"/>
              <a:ext cx="1524000" cy="5143500"/>
            </a:xfrm>
            <a:prstGeom prst="rect">
              <a:avLst/>
            </a:prstGeom>
          </p:spPr>
        </p:pic>
      </p:grp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929577" y="47010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Dynamic Updating:  Level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317302" y="5037592"/>
          <a:ext cx="42767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5" name="Equation" r:id="rId4" imgW="2438280" imgH="253800" progId="Equation.DSMT4">
                  <p:embed/>
                </p:oleObj>
              </mc:Choice>
              <mc:Fallback>
                <p:oleObj name="Equation" r:id="rId4" imgW="2438280" imgH="253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17302" y="5037592"/>
                        <a:ext cx="42767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41673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3333" t="44037" r="24881" b="6402"/>
          <a:stretch/>
        </p:blipFill>
        <p:spPr>
          <a:xfrm>
            <a:off x="382247" y="1994434"/>
            <a:ext cx="5285594" cy="35263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929577" y="47010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Dynamic Updating:  Trend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761367" y="3533071"/>
          <a:ext cx="34972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9" name="Equation" r:id="rId4" imgW="1993680" imgH="253800" progId="Equation.DSMT4">
                  <p:embed/>
                </p:oleObj>
              </mc:Choice>
              <mc:Fallback>
                <p:oleObj name="Equation" r:id="rId4" imgW="1993680" imgH="2538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61367" y="3533071"/>
                        <a:ext cx="349726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23743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929577" y="47010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Dynamic Updating:  Seasonality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-121" y="857128"/>
            <a:ext cx="5377658" cy="6325235"/>
            <a:chOff x="0" y="857250"/>
            <a:chExt cx="4372980" cy="51435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85714"/>
            <a:stretch/>
          </p:blipFill>
          <p:spPr>
            <a:xfrm>
              <a:off x="0" y="857250"/>
              <a:ext cx="1306286" cy="5143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66310"/>
            <a:stretch/>
          </p:blipFill>
          <p:spPr>
            <a:xfrm>
              <a:off x="1292323" y="857250"/>
              <a:ext cx="3080657" cy="5143500"/>
            </a:xfrm>
            <a:prstGeom prst="rect">
              <a:avLst/>
            </a:prstGeom>
          </p:spPr>
        </p:pic>
      </p:grp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551478" y="3692515"/>
          <a:ext cx="34528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3" name="Equation" r:id="rId4" imgW="1968480" imgH="253800" progId="Equation.DSMT4">
                  <p:embed/>
                </p:oleObj>
              </mc:Choice>
              <mc:Fallback>
                <p:oleObj name="Equation" r:id="rId4" imgW="1968480" imgH="253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1478" y="3692515"/>
                        <a:ext cx="34528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868440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214" t="41534" b="8518"/>
          <a:stretch/>
        </p:blipFill>
        <p:spPr>
          <a:xfrm>
            <a:off x="881741" y="1915881"/>
            <a:ext cx="6049777" cy="4067702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98440" y="1922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73120" y="62250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Compute Forecast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19994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452" t="23756" r="10357" b="8942"/>
          <a:stretch/>
        </p:blipFill>
        <p:spPr>
          <a:xfrm>
            <a:off x="1861446" y="1391382"/>
            <a:ext cx="4743337" cy="4961739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98440" y="1922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73120" y="62250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Compute Error, Squared Error and SSE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1422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880" y="1473042"/>
            <a:ext cx="6775450" cy="51706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First estimate a stationary L,T,S model (like we just did) on 2 seasons of the data (24 observations for monthly data, 8 observations for quarterly data).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Recover estimates of seasonal indices (monthly or quarterly) and trend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Choose initial values for smoothing parameters between 0 and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Initialize Level, Trend, and Seasonal parameters for period prior to initial forecast period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Compute dynamically updated values of Level, Trend, and Seasonal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Compute forecasts, errors and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Choose smoothing parameters to minimize 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Re-compute forecasts at optimal values of smoothing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Smoothed Level, Trend, and Seasonality Model*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880" y="960021"/>
            <a:ext cx="67754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Steps to compute forecasts (it’s complicated…)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395363"/>
            <a:ext cx="7802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/>
              <a:t>NOTE:  This model is called a Holt-Winters model.  If you Google it you will see it comes in linear, multiplicative, and mixed forms.  We are working with a linear Holt-Winters model.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2710182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262" t="20159" r="8095" b="6402"/>
          <a:stretch/>
        </p:blipFill>
        <p:spPr>
          <a:xfrm>
            <a:off x="-32779" y="1763483"/>
            <a:ext cx="9103195" cy="4721669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Choose Optimal Smoothing Parameters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0929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8453" b="9576"/>
          <a:stretch/>
        </p:blipFill>
        <p:spPr>
          <a:xfrm>
            <a:off x="1376514" y="976947"/>
            <a:ext cx="6284610" cy="6201278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Optimal Smoothing and Forecast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8461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Forecast Comparison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7" y="1424676"/>
            <a:ext cx="8856733" cy="489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938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2" y="1437249"/>
            <a:ext cx="6352170" cy="4408379"/>
          </a:xfrm>
          <a:prstGeom prst="rect">
            <a:avLst/>
          </a:prstGeom>
        </p:spPr>
      </p:pic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Forecast Comparison vs. Actual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1156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59192" y="772889"/>
            <a:ext cx="8719254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Ten Year Valuation Model with </a:t>
            </a:r>
            <a:r>
              <a:rPr lang="en-US" sz="1800" i="1" dirty="0">
                <a:solidFill>
                  <a:schemeClr val="tx2"/>
                </a:solidFill>
              </a:rPr>
              <a:t>Flat </a:t>
            </a:r>
            <a:r>
              <a:rPr lang="en-US" sz="1800" i="1" dirty="0" smtClean="0">
                <a:solidFill>
                  <a:schemeClr val="tx2"/>
                </a:solidFill>
              </a:rPr>
              <a:t>Perpetuity and  </a:t>
            </a:r>
            <a:r>
              <a:rPr lang="en-US" sz="1800" i="1" dirty="0">
                <a:solidFill>
                  <a:schemeClr val="tx2"/>
                </a:solidFill>
              </a:rPr>
              <a:t>2.84% CAGR in People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90" y="1505664"/>
            <a:ext cx="7868916" cy="4475749"/>
          </a:xfrm>
          <a:prstGeom prst="rect">
            <a:avLst/>
          </a:prstGeom>
        </p:spPr>
      </p:pic>
      <p:pic>
        <p:nvPicPr>
          <p:cNvPr id="106498" name="Picture 2" descr="Perpetuity Concept In Financial Analysis - Magnimetr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90" y="5890372"/>
            <a:ext cx="2435017" cy="84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80084" y="6160168"/>
            <a:ext cx="5390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Terminal Value is Cash Flow (CF)*(1+Growth Rate In Cash Flow) / (Discount Rate – Growth Rate)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164305" y="5185611"/>
            <a:ext cx="2610853" cy="97455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3518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08" y="1600535"/>
            <a:ext cx="5269384" cy="365693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87880" y="424194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Forecast Comparison vs. Actual  (Last 12 Months)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4892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404" t="16350" r="11667" b="16349"/>
          <a:stretch/>
        </p:blipFill>
        <p:spPr>
          <a:xfrm>
            <a:off x="1371598" y="1469569"/>
            <a:ext cx="6189127" cy="4788584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54897" y="39818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87880" y="516922"/>
            <a:ext cx="7320968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Forecasting to More than One Period from Last Period:  First May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72790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909" t="19169" r="38207"/>
          <a:stretch/>
        </p:blipFill>
        <p:spPr>
          <a:xfrm>
            <a:off x="1487431" y="1210059"/>
            <a:ext cx="5666893" cy="6208597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48801" y="125162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81784" y="602266"/>
            <a:ext cx="7583096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Forecasting to More than One Period from Last Period:  Now June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4487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85" y="1240537"/>
            <a:ext cx="6876726" cy="4131754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48801" y="125162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AND MARKET ASSESSMENT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81784" y="602266"/>
            <a:ext cx="7583096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Forecasting to More than One Period from Last Period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4336" y="5708904"/>
            <a:ext cx="684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/>
              <a:t>We see demand projected to peak in summer months and falling off in winter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6800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48801" y="209140"/>
            <a:ext cx="8793162" cy="292388"/>
          </a:xfrm>
        </p:spPr>
        <p:txBody>
          <a:bodyPr/>
          <a:lstStyle/>
          <a:p>
            <a:pPr eaLnBrk="1" hangingPunct="1"/>
            <a:r>
              <a:rPr lang="en-US" smtClean="0"/>
              <a:t>FORECASTING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00072" y="1453896"/>
            <a:ext cx="7583096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Be wary of limits to growth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How realistic is it for Tumblr to conquer the globe or even replicate Facebook?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Exponential smoothing gives us a way to balance recent and distant past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can apply exponential smoothing to a level baseline, a trend, and even to seasonality parameters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Models come in linear form (discussed in class</a:t>
            </a:r>
            <a:r>
              <a:rPr lang="en-US" smtClean="0">
                <a:solidFill>
                  <a:schemeClr val="tx2"/>
                </a:solidFill>
              </a:rPr>
              <a:t>)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mtClean="0">
                <a:solidFill>
                  <a:schemeClr val="tx2"/>
                </a:solidFill>
              </a:rPr>
              <a:t>and multiplicative form </a:t>
            </a:r>
            <a:r>
              <a:rPr lang="en-US" dirty="0" smtClean="0">
                <a:solidFill>
                  <a:schemeClr val="tx2"/>
                </a:solidFill>
              </a:rPr>
              <a:t>(not discussed)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Models can be written to maximize a statistical likelihood allowing for forecast confidence intervals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69592" y="680403"/>
            <a:ext cx="7583096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Forecasting to More than One Period from Last Period</a:t>
            </a:r>
          </a:p>
          <a:p>
            <a:pPr algn="ctr" defTabSz="933450">
              <a:spcBef>
                <a:spcPct val="50000"/>
              </a:spcBef>
            </a:pP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3860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911678" y="62960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Let’s Think About Forecasting People Accessing the Site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3114" y="5202899"/>
            <a:ext cx="7431409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Growth Rate of 3.36%:  Basically everyone on the planet is accessing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Growth Rate of 2.84%:  Do you think this website is the next Facebook?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How far back in the past should I go?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46" y="1582360"/>
            <a:ext cx="5723641" cy="34387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28" y="1821439"/>
            <a:ext cx="1356360" cy="746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406" t="10391" r="28916" b="12959"/>
          <a:stretch/>
        </p:blipFill>
        <p:spPr>
          <a:xfrm>
            <a:off x="182835" y="2931770"/>
            <a:ext cx="2791286" cy="13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0177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234950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FORECASTING PLATFORM GROWTH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911678" y="71877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Let’s Take a Simple Approach First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8" y="1477169"/>
            <a:ext cx="3857625" cy="5257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3557" y="2688797"/>
            <a:ext cx="3026228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Two Naïve Approaches to Forecast June 2013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All Period Average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Previous Period</a:t>
            </a:r>
          </a:p>
        </p:txBody>
      </p:sp>
    </p:spTree>
    <p:extLst>
      <p:ext uri="{BB962C8B-B14F-4D97-AF65-F5344CB8AC3E}">
        <p14:creationId xmlns:p14="http://schemas.microsoft.com/office/powerpoint/2010/main" val="428022903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cK Disclaimer"/>
  <p:tag name="RESIZE" val="Yes"/>
  <p:tag name="LLEFT" val=" 210.125"/>
  <p:tag name="LTOP" val=" 469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heme/theme1.xml><?xml version="1.0" encoding="utf-8"?>
<a:theme xmlns:a="http://schemas.openxmlformats.org/drawingml/2006/main" name="Blank Presentation">
  <a:themeElements>
    <a:clrScheme name="Blank Presentation 2">
      <a:dk1>
        <a:srgbClr val="000000"/>
      </a:dk1>
      <a:lt1>
        <a:srgbClr val="FFFFFF"/>
      </a:lt1>
      <a:dk2>
        <a:srgbClr val="0344B9"/>
      </a:dk2>
      <a:lt2>
        <a:srgbClr val="676767"/>
      </a:lt2>
      <a:accent1>
        <a:srgbClr val="C7E0FB"/>
      </a:accent1>
      <a:accent2>
        <a:srgbClr val="91B0FF"/>
      </a:accent2>
      <a:accent3>
        <a:srgbClr val="FFFFFF"/>
      </a:accent3>
      <a:accent4>
        <a:srgbClr val="000000"/>
      </a:accent4>
      <a:accent5>
        <a:srgbClr val="E0EDFD"/>
      </a:accent5>
      <a:accent6>
        <a:srgbClr val="839FE7"/>
      </a:accent6>
      <a:hlink>
        <a:srgbClr val="2D7DFF"/>
      </a:hlink>
      <a:folHlink>
        <a:srgbClr val="000078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676767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344B9"/>
        </a:dk2>
        <a:lt2>
          <a:srgbClr val="676767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2D7DFF"/>
        </a:hlink>
        <a:folHlink>
          <a:srgbClr val="0000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676767"/>
        </a:dk1>
        <a:lt1>
          <a:srgbClr val="FFFFFF"/>
        </a:lt1>
        <a:dk2>
          <a:srgbClr val="000000"/>
        </a:dk2>
        <a:lt2>
          <a:srgbClr val="FFFF7F"/>
        </a:lt2>
        <a:accent1>
          <a:srgbClr val="00005A"/>
        </a:accent1>
        <a:accent2>
          <a:srgbClr val="0052D8"/>
        </a:accent2>
        <a:accent3>
          <a:srgbClr val="AAAAAA"/>
        </a:accent3>
        <a:accent4>
          <a:srgbClr val="DADADA"/>
        </a:accent4>
        <a:accent5>
          <a:srgbClr val="AAAAB5"/>
        </a:accent5>
        <a:accent6>
          <a:srgbClr val="0049C4"/>
        </a:accent6>
        <a:hlink>
          <a:srgbClr val="5F8DFF"/>
        </a:hlink>
        <a:folHlink>
          <a:srgbClr val="96C5F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8601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7901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FE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E600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86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F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48497</TotalTime>
  <Words>2578</Words>
  <Application>Microsoft Office PowerPoint</Application>
  <PresentationFormat>Letter Paper (8.5x11 in)</PresentationFormat>
  <Paragraphs>462</Paragraphs>
  <Slides>74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Cambria Math</vt:lpstr>
      <vt:lpstr>Times New Roman</vt:lpstr>
      <vt:lpstr>Wingdings</vt:lpstr>
      <vt:lpstr>Blank Presentation</vt:lpstr>
      <vt:lpstr>Equation</vt:lpstr>
      <vt:lpstr>PowerPoint Presentation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</vt:lpstr>
      <vt:lpstr>FORECASTING PLATFORM GROWTH:  TERMINAL AT YEAR 10</vt:lpstr>
      <vt:lpstr>FORECASTING PLATFORM GROWTH:  FLAT PERPETUITY</vt:lpstr>
      <vt:lpstr>FORECASTING PLATFORM GROWTH:  PERPETUITY WITH 3% GROWTH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 AND MARKET ASSESSMENT</vt:lpstr>
      <vt:lpstr>FORECASTING</vt:lpstr>
    </vt:vector>
  </TitlesOfParts>
  <Company>Anderson Fieldstudy Team BioMed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Rutz</dc:creator>
  <cp:lastModifiedBy>Sonnier, Garrett P</cp:lastModifiedBy>
  <cp:revision>2334</cp:revision>
  <cp:lastPrinted>2003-03-12T22:20:00Z</cp:lastPrinted>
  <dcterms:created xsi:type="dcterms:W3CDTF">2001-05-16T12:53:39Z</dcterms:created>
  <dcterms:modified xsi:type="dcterms:W3CDTF">2022-10-20T18:31:05Z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niversal Objects">
    <vt:bool>true</vt:bool>
  </property>
  <property fmtid="{D5CDD505-2E9C-101B-9397-08002B2CF9AE}" pid="3" name="McKPaperSize">
    <vt:lpwstr>A4</vt:lpwstr>
  </property>
  <property fmtid="{D5CDD505-2E9C-101B-9397-08002B2CF9AE}" pid="4" name="NotesPageLayout">
    <vt:lpwstr>Message</vt:lpwstr>
  </property>
  <property fmtid="{D5CDD505-2E9C-101B-9397-08002B2CF9AE}" pid="5" name="DocID">
    <vt:lpwstr>010516BE_AOX_011v5</vt:lpwstr>
  </property>
  <property fmtid="{D5CDD505-2E9C-101B-9397-08002B2CF9AE}" pid="6" name="DocIDinTitle">
    <vt:bool>false</vt:bool>
  </property>
  <property fmtid="{D5CDD505-2E9C-101B-9397-08002B2CF9AE}" pid="7" name="DocIDinSlide">
    <vt:bool>false</vt:bool>
  </property>
  <property fmtid="{D5CDD505-2E9C-101B-9397-08002B2CF9AE}" pid="8" name="DocIDPosition">
    <vt:i4>0</vt:i4>
  </property>
</Properties>
</file>